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4" r:id="rId5"/>
    <p:sldId id="286" r:id="rId6"/>
    <p:sldId id="327" r:id="rId7"/>
    <p:sldId id="331" r:id="rId8"/>
    <p:sldId id="1000" r:id="rId9"/>
    <p:sldId id="333" r:id="rId10"/>
    <p:sldId id="339" r:id="rId11"/>
    <p:sldId id="341" r:id="rId12"/>
    <p:sldId id="274" r:id="rId13"/>
    <p:sldId id="338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99"/>
    <a:srgbClr val="3333FF"/>
    <a:srgbClr val="67A2B9"/>
    <a:srgbClr val="CC0000"/>
    <a:srgbClr val="EAF0F3"/>
    <a:srgbClr val="FF00FF"/>
    <a:srgbClr val="FF0000"/>
    <a:srgbClr val="61A60E"/>
    <a:srgbClr val="88B5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1056" y="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A5454170-9E8F-2B48-BD7A-2276E75E0DE2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73E0680E-5D13-7D4E-9B36-78930D05C6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3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DD285E3-15E3-EE4C-9208-5C8B40A94859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DCEFA3AB-C505-2249-9268-634B5AAFE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94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20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Pull up the Compact and policy; discuss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01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add your campus contact information on this page.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10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Formerly the Student Assistance Questionnaire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37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add your campus contact information on this page.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2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83002"/>
            <a:ext cx="7772400" cy="171472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7200"/>
              </a:lnSpc>
              <a:defRPr sz="7200" b="1" i="0" kern="0" spc="20" baseline="0">
                <a:solidFill>
                  <a:srgbClr val="FFFFFF"/>
                </a:solidFill>
                <a:latin typeface="Rockwell"/>
                <a:cs typeface="Rockwel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8597"/>
            <a:ext cx="7677431" cy="1752600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6909EE-8428-ED45-A84E-918F1C872BF6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52C1F8-3BA5-F24E-8618-E52498D87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B24E-F8C6-E948-995E-7B638AE26B4A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35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26D-2BDC-0A4B-A6EF-0D3953E01A94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29400" y="274638"/>
            <a:ext cx="0" cy="58515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2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BF24-1FCF-C340-8CFB-DB3C3349ACCC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85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185A-E6FE-D249-9FD8-BF84FBA422D9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5416F-5F90-1146-8268-C05824483EC8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05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0895-1BE0-C341-AE02-508256686F36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83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CF93-691A-3249-B89D-4943F64778C6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8BE8-524C-E64D-90EC-268C93D4DCFF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0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B5BF-743E-C14B-BDF6-81B515F68EDE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A215-819D-5E41-BB55-78274DDDE598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4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2315"/>
            <a:ext cx="9144000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FF89F5D-5B0E-104B-8FD1-AB910823D8A9}" type="datetime1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52C1F8-3BA5-F24E-8618-E52498D87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8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7A2B9"/>
          </a:solidFill>
          <a:latin typeface="Rockwell"/>
          <a:ea typeface="+mj-ea"/>
          <a:cs typeface="Rockwel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I, Part A Program-Definition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762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u="sng" dirty="0"/>
              <a:t>Definition</a:t>
            </a:r>
          </a:p>
          <a:p>
            <a:pPr marL="0" indent="0">
              <a:buNone/>
            </a:pPr>
            <a:r>
              <a:rPr lang="en-US" dirty="0"/>
              <a:t>Title I, Part A is a formula grant program that provides financial assistance to local educational agencies (LEAs) and schools with high numbers or high percentages of children from low-income families .  Formula grant programs are noncompetitive awards based on a predetermined formula . Title I is the largest program supporting elementary and secondary education in Every Student Succeeds Act (ESSA) 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6357BF-857F-4A66-95B3-33F343C7F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359070"/>
            <a:ext cx="7580376" cy="95989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042EBD-F2F1-427E-BB20-E355ED4EF059}"/>
              </a:ext>
            </a:extLst>
          </p:cNvPr>
          <p:cNvSpPr/>
          <p:nvPr/>
        </p:nvSpPr>
        <p:spPr>
          <a:xfrm>
            <a:off x="585216" y="4095174"/>
            <a:ext cx="81015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Título I, Parte A, es un programa de subvención por fórmula que provee asistencia a agencias educativas (LEA) y escuelas con números o porcentajes elevados de niños de familias de bajos ingresos. El proceso de asignación de este tipo de subvenciones no es competitivo y las subvenciones se calculan sobre la base de una fórmula predeterminada. Título I es el programa de apoyo a la educación primaria y secundaria más grande en el marco de la ley Todos los Estudiantes Triunfan (ESSA).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8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EDC34-DC74-499A-A32D-11F864AFE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Questions?     /      </a:t>
            </a:r>
            <a:r>
              <a:rPr lang="es-US" sz="4000" dirty="0"/>
              <a:t>¿Tiene preguntas?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AB4B2-964B-4048-9300-390D7DA58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1764793"/>
            <a:ext cx="6827520" cy="3712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Shadowbriar ES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Ms. Deese, </a:t>
            </a:r>
            <a:r>
              <a:rPr lang="en-US" dirty="0"/>
              <a:t>Title I Contact/ C</a:t>
            </a:r>
            <a:r>
              <a:rPr lang="es-ES" dirty="0" err="1"/>
              <a:t>ontacto</a:t>
            </a:r>
            <a:r>
              <a:rPr lang="es-ES" dirty="0"/>
              <a:t> escolar de Título I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Shelia.deese@houstonisd.org</a:t>
            </a:r>
          </a:p>
          <a:p>
            <a:pPr marL="0" indent="0" algn="ctr">
              <a:buNone/>
            </a:pPr>
            <a:r>
              <a:rPr lang="en-US" dirty="0"/>
              <a:t>281.368.2160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76A97-583F-443C-9FA9-CEFA896B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9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I Annual Meeting/</a:t>
            </a:r>
            <a:r>
              <a:rPr lang="es-US" dirty="0"/>
              <a:t>Reunión anual de Título 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600201"/>
            <a:ext cx="8769096" cy="201337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1600" dirty="0"/>
              <a:t>These “supplemental” federal funds are used to: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Accelerate instruction for struggling students,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Provide professional-development for teachers, paraprofessionals, and administrators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Hire </a:t>
            </a:r>
            <a:r>
              <a:rPr lang="en-US" sz="1600" dirty="0">
                <a:solidFill>
                  <a:schemeClr val="tx1"/>
                </a:solidFill>
              </a:rPr>
              <a:t>certified</a:t>
            </a:r>
            <a:r>
              <a:rPr lang="en-US" sz="1600" dirty="0"/>
              <a:t> personnel, </a:t>
            </a:r>
            <a:r>
              <a:rPr lang="en-US" sz="1600" dirty="0">
                <a:solidFill>
                  <a:schemeClr val="tx1"/>
                </a:solidFill>
              </a:rPr>
              <a:t>and highly qualified instructional assisting staff.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Provide additional resources – technology, personnel, materials, instructional programs, software, and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Encourage parent and family involvement.</a:t>
            </a:r>
          </a:p>
          <a:p>
            <a:pPr>
              <a:lnSpc>
                <a:spcPct val="80000"/>
              </a:lnSpc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F8E2BA-60CF-46B5-82DF-242DA219D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74" y="3978704"/>
            <a:ext cx="8260796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52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2EFF-5528-4EC0-B69C-84F55532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233488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How Schools Qualify / </a:t>
            </a:r>
            <a:r>
              <a:rPr lang="es-ES" sz="3100" dirty="0">
                <a:solidFill>
                  <a:schemeClr val="accent2">
                    <a:lumMod val="75000"/>
                  </a:schemeClr>
                </a:solidFill>
              </a:rPr>
              <a:t>Qué requisitos deben cumplir las escuelas </a:t>
            </a:r>
            <a:r>
              <a:rPr lang="es-US" sz="3100" dirty="0">
                <a:solidFill>
                  <a:schemeClr val="accent2">
                    <a:lumMod val="75000"/>
                  </a:schemeClr>
                </a:solidFill>
              </a:rPr>
              <a:t>para recibir asistencia del programa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E3B05-1307-4A40-9782-F904CDF1D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" y="1600200"/>
            <a:ext cx="4328160" cy="4648200"/>
          </a:xfrm>
        </p:spPr>
        <p:txBody>
          <a:bodyPr>
            <a:noAutofit/>
          </a:bodyPr>
          <a:lstStyle/>
          <a:p>
            <a:pPr lvl="0"/>
            <a:r>
              <a:rPr lang="en-US" sz="1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Campuses with an economically disadvantaged </a:t>
            </a:r>
            <a:r>
              <a:rPr lang="en-US" sz="1800" dirty="0">
                <a:solidFill>
                  <a:srgbClr val="FF0000"/>
                </a:solidFill>
              </a:rPr>
              <a:t>enrollment </a:t>
            </a:r>
            <a:r>
              <a:rPr lang="en-US" sz="1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percentage of 40%-100% are considered “school-wide” campuses.</a:t>
            </a:r>
          </a:p>
          <a:p>
            <a:pPr lvl="0"/>
            <a:r>
              <a:rPr lang="en-US" sz="1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Campuses with an economically disadvantaged </a:t>
            </a:r>
            <a:r>
              <a:rPr lang="en-US" sz="1800" dirty="0">
                <a:solidFill>
                  <a:srgbClr val="FF0000"/>
                </a:solidFill>
              </a:rPr>
              <a:t>enrollment </a:t>
            </a:r>
            <a:r>
              <a:rPr lang="en-US" sz="1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percentage of 35-39% are considered a “targeted assistance” campus.</a:t>
            </a:r>
          </a:p>
          <a:p>
            <a:pPr lvl="0"/>
            <a:r>
              <a:rPr lang="en-US" sz="1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Campuses with an economically disadvantaged </a:t>
            </a:r>
            <a:r>
              <a:rPr lang="en-US" sz="1800" dirty="0">
                <a:solidFill>
                  <a:srgbClr val="FF0000"/>
                </a:solidFill>
              </a:rPr>
              <a:t>enrollment </a:t>
            </a:r>
            <a:r>
              <a:rPr lang="en-US" sz="1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percentage below 35% are not eligible for Title I funds.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prstClr val="black"/>
                </a:solidFill>
              </a:rPr>
              <a:t>This school year,  Shadowbriar is identified as a School-wide Title I Campus</a:t>
            </a: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D2AA4D-8E0D-4479-8DDE-D9A170C29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7096" y="1477964"/>
            <a:ext cx="4489704" cy="4648200"/>
          </a:xfrm>
        </p:spPr>
        <p:txBody>
          <a:bodyPr>
            <a:normAutofit fontScale="55000" lnSpcReduction="20000"/>
          </a:bodyPr>
          <a:lstStyle/>
          <a:p>
            <a:r>
              <a:rPr lang="es-ES" sz="3200" dirty="0"/>
              <a:t>Las escuelas donde un 40% a un 100% de los alumnos </a:t>
            </a:r>
            <a:r>
              <a:rPr lang="es-ES" sz="3200" dirty="0">
                <a:solidFill>
                  <a:srgbClr val="FF0000"/>
                </a:solidFill>
              </a:rPr>
              <a:t>inscritos</a:t>
            </a:r>
            <a:r>
              <a:rPr lang="es-ES" sz="3200" dirty="0"/>
              <a:t> son de bajos ingresos se consideran escuelas de “asistencia general de Título I”.</a:t>
            </a:r>
          </a:p>
          <a:p>
            <a:r>
              <a:rPr lang="es-ES" sz="3200" dirty="0"/>
              <a:t>Las escuelas donde un 35% a un 39% de los alumnos </a:t>
            </a:r>
            <a:r>
              <a:rPr lang="es-ES" sz="3200" dirty="0">
                <a:solidFill>
                  <a:srgbClr val="FF0000"/>
                </a:solidFill>
              </a:rPr>
              <a:t>inscritos</a:t>
            </a:r>
            <a:r>
              <a:rPr lang="es-ES" sz="3200" dirty="0"/>
              <a:t> son de bajos ingresos se consideran escuelas de “asistencia selectiva de Título I”.</a:t>
            </a:r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/>
              <a:t>Las escuelas donde menos del 35% de los alumnos </a:t>
            </a:r>
            <a:r>
              <a:rPr lang="es-ES" sz="3200" dirty="0">
                <a:solidFill>
                  <a:srgbClr val="FF0000"/>
                </a:solidFill>
              </a:rPr>
              <a:t>inscritos</a:t>
            </a:r>
            <a:r>
              <a:rPr lang="es-ES" sz="3200" dirty="0"/>
              <a:t> son de bajos ingresos</a:t>
            </a:r>
            <a:r>
              <a:rPr lang="es-ES" sz="3200" dirty="0">
                <a:solidFill>
                  <a:srgbClr val="FF0000"/>
                </a:solidFill>
              </a:rPr>
              <a:t> </a:t>
            </a:r>
            <a:r>
              <a:rPr lang="es-ES" sz="3200" dirty="0"/>
              <a:t>no califican para recibir asistencia de Título I. </a:t>
            </a:r>
          </a:p>
          <a:p>
            <a:endParaRPr lang="es-ES" sz="3200" dirty="0"/>
          </a:p>
          <a:p>
            <a:pPr marL="0" indent="0">
              <a:buNone/>
            </a:pPr>
            <a:r>
              <a:rPr lang="es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Este ciclo escolar, nuestra escuela     está identificada como escuela de Título I asistencia general de Titulo I.</a:t>
            </a:r>
          </a:p>
          <a:p>
            <a:endParaRPr lang="en-US" sz="3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AF59A7-860C-4A5E-AE8C-7B58573A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45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1758E-E5CF-4E68-AA60-431132D75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176" y="274638"/>
            <a:ext cx="7278624" cy="1143000"/>
          </a:xfrm>
        </p:spPr>
        <p:txBody>
          <a:bodyPr/>
          <a:lstStyle/>
          <a:p>
            <a:r>
              <a:rPr lang="en-US" dirty="0"/>
              <a:t>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F64F1-7D7F-434A-8398-47D809EA7E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 b="1" dirty="0"/>
              <a:t>Shadowbriar, </a:t>
            </a:r>
            <a:r>
              <a:rPr lang="en-US" dirty="0"/>
              <a:t>we spend our Title I dollars on:</a:t>
            </a:r>
          </a:p>
          <a:p>
            <a:pPr marL="457200" lvl="1" indent="0">
              <a:buNone/>
            </a:pPr>
            <a:r>
              <a:rPr lang="en-US" dirty="0"/>
              <a:t>1. Tutorials</a:t>
            </a:r>
          </a:p>
          <a:p>
            <a:pPr marL="457200" lvl="1" indent="0">
              <a:buNone/>
            </a:pPr>
            <a:r>
              <a:rPr lang="en-US" dirty="0"/>
              <a:t>2. Summer School</a:t>
            </a:r>
          </a:p>
          <a:p>
            <a:pPr marL="457200" lvl="1" indent="0">
              <a:buNone/>
            </a:pPr>
            <a:r>
              <a:rPr lang="en-US" dirty="0"/>
              <a:t>3. Intervention Teachers</a:t>
            </a:r>
          </a:p>
          <a:p>
            <a:pPr marL="457200" lvl="1" indent="0">
              <a:buNone/>
            </a:pPr>
            <a:r>
              <a:rPr lang="en-US" dirty="0"/>
              <a:t>4. Parenting enhancement meetings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CB8DC-49FC-496F-8185-7696901FEC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US" dirty="0"/>
              <a:t>En</a:t>
            </a:r>
            <a:r>
              <a:rPr lang="es-US" sz="1200" dirty="0"/>
              <a:t> </a:t>
            </a:r>
            <a:r>
              <a:rPr lang="es-US" dirty="0"/>
              <a:t>la Escuela </a:t>
            </a:r>
            <a:r>
              <a:rPr lang="es-US" b="1" dirty="0"/>
              <a:t>Shadowbriar </a:t>
            </a:r>
            <a:r>
              <a:rPr lang="es-US" dirty="0"/>
              <a:t>utilizamos los fondos de Título I para:</a:t>
            </a:r>
          </a:p>
          <a:p>
            <a:pPr marL="457200" lvl="1" indent="0" algn="just">
              <a:buNone/>
            </a:pPr>
            <a:r>
              <a:rPr lang="es-US" dirty="0"/>
              <a:t>1. Tutorías</a:t>
            </a:r>
          </a:p>
          <a:p>
            <a:pPr marL="457200" lvl="1" indent="0" algn="just">
              <a:buNone/>
            </a:pPr>
            <a:r>
              <a:rPr lang="es-US" dirty="0"/>
              <a:t>2. Escuela de Verano</a:t>
            </a:r>
          </a:p>
          <a:p>
            <a:pPr marL="457200" lvl="1" indent="0" algn="just">
              <a:buNone/>
            </a:pPr>
            <a:r>
              <a:rPr lang="es-US" dirty="0"/>
              <a:t>3.Maestros de Intervención</a:t>
            </a:r>
          </a:p>
          <a:p>
            <a:pPr marL="457200" lvl="1" indent="0" algn="just">
              <a:buNone/>
            </a:pPr>
            <a:r>
              <a:rPr lang="es-US" dirty="0"/>
              <a:t>4.</a:t>
            </a:r>
            <a:r>
              <a:rPr lang="es-ES" b="0" i="0" dirty="0">
                <a:solidFill>
                  <a:srgbClr val="2A363F"/>
                </a:solidFill>
                <a:effectLst/>
                <a:latin typeface="ui-sans-serif"/>
              </a:rPr>
              <a:t> </a:t>
            </a:r>
            <a:r>
              <a:rPr lang="es-ES" b="0" i="0" dirty="0">
                <a:solidFill>
                  <a:srgbClr val="2A363F"/>
                </a:solidFill>
                <a:effectLst/>
              </a:rPr>
              <a:t>Reuniones de mejora de la crianza de los hijos</a:t>
            </a:r>
            <a:endParaRPr lang="es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5D4B4-FE83-40BE-9064-64EEB1EF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1758E-E5CF-4E68-AA60-431132D75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176" y="274638"/>
            <a:ext cx="7278624" cy="1143000"/>
          </a:xfrm>
        </p:spPr>
        <p:txBody>
          <a:bodyPr/>
          <a:lstStyle/>
          <a:p>
            <a:r>
              <a:rPr lang="en-US" dirty="0"/>
              <a:t>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F64F1-7D7F-434A-8398-47D809EA7E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 b="1" dirty="0"/>
              <a:t>Shadowbriar, </a:t>
            </a:r>
            <a:r>
              <a:rPr lang="en-US" dirty="0"/>
              <a:t>we spend our Title I dollars on:</a:t>
            </a:r>
          </a:p>
          <a:p>
            <a:pPr marL="457200" lvl="1" indent="0">
              <a:buNone/>
            </a:pPr>
            <a:r>
              <a:rPr lang="en-US" dirty="0"/>
              <a:t>1. Tutorials</a:t>
            </a:r>
          </a:p>
          <a:p>
            <a:pPr marL="457200" lvl="1" indent="0">
              <a:buNone/>
            </a:pPr>
            <a:r>
              <a:rPr lang="en-US" dirty="0"/>
              <a:t>2. Summer School</a:t>
            </a:r>
          </a:p>
          <a:p>
            <a:pPr marL="457200" lvl="1" indent="0">
              <a:buNone/>
            </a:pPr>
            <a:r>
              <a:rPr lang="en-US" dirty="0"/>
              <a:t>3. Intervention Teachers</a:t>
            </a:r>
          </a:p>
          <a:p>
            <a:pPr marL="457200" lvl="1" indent="0">
              <a:buNone/>
            </a:pPr>
            <a:r>
              <a:rPr lang="en-US" dirty="0"/>
              <a:t>4. Parenting enhancement meetings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CB8DC-49FC-496F-8185-7696901FEC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US" dirty="0"/>
              <a:t>En</a:t>
            </a:r>
            <a:r>
              <a:rPr lang="es-US" sz="1200" dirty="0"/>
              <a:t> </a:t>
            </a:r>
            <a:r>
              <a:rPr lang="es-US" dirty="0"/>
              <a:t>la Escuela </a:t>
            </a:r>
            <a:r>
              <a:rPr lang="es-US" b="1" dirty="0"/>
              <a:t>Shadowbriar </a:t>
            </a:r>
            <a:r>
              <a:rPr lang="es-US" dirty="0"/>
              <a:t>utilizamos los fondos de Título I para:</a:t>
            </a:r>
          </a:p>
          <a:p>
            <a:pPr marL="457200" lvl="1" indent="0" algn="just">
              <a:buNone/>
            </a:pPr>
            <a:r>
              <a:rPr lang="es-US" dirty="0"/>
              <a:t>1. Tutorías</a:t>
            </a:r>
          </a:p>
          <a:p>
            <a:pPr marL="457200" lvl="1" indent="0" algn="just">
              <a:buNone/>
            </a:pPr>
            <a:r>
              <a:rPr lang="es-US" dirty="0"/>
              <a:t>2. Escuela de Verano</a:t>
            </a:r>
          </a:p>
          <a:p>
            <a:pPr marL="457200" lvl="1" indent="0" algn="just">
              <a:buNone/>
            </a:pPr>
            <a:r>
              <a:rPr lang="es-US" dirty="0"/>
              <a:t>3.Maestros de Intervención</a:t>
            </a:r>
          </a:p>
          <a:p>
            <a:pPr marL="457200" lvl="1" indent="0" algn="just">
              <a:buNone/>
            </a:pPr>
            <a:r>
              <a:rPr lang="es-US" dirty="0"/>
              <a:t>4.</a:t>
            </a:r>
            <a:r>
              <a:rPr lang="es-ES" b="0" i="0" dirty="0">
                <a:solidFill>
                  <a:srgbClr val="2A363F"/>
                </a:solidFill>
                <a:effectLst/>
                <a:latin typeface="ui-sans-serif"/>
              </a:rPr>
              <a:t> </a:t>
            </a:r>
            <a:r>
              <a:rPr lang="es-ES" b="0" i="0" dirty="0">
                <a:solidFill>
                  <a:srgbClr val="2A363F"/>
                </a:solidFill>
                <a:effectLst/>
              </a:rPr>
              <a:t>Reuniones de mejora de la crianza de los hijos</a:t>
            </a:r>
            <a:endParaRPr lang="es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5D4B4-FE83-40BE-9064-64EEB1EF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6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FAED-3A56-48F5-8EED-A33632AA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Parental Involvement             </a:t>
            </a:r>
            <a:r>
              <a:rPr lang="es-ES" sz="2800" dirty="0"/>
              <a:t>Requisitos para la 		   </a:t>
            </a:r>
            <a:r>
              <a:rPr lang="en-US" sz="2800" dirty="0"/>
              <a:t>Requirements</a:t>
            </a:r>
            <a:r>
              <a:rPr lang="es-ES" sz="2800" dirty="0"/>
              <a:t> 	                     participación de los padres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13979-F603-4BAF-8192-6C828D1369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Parent Notifications </a:t>
            </a:r>
            <a:r>
              <a:rPr lang="en-US" dirty="0"/>
              <a:t>(These are regular written communications to inform parents).</a:t>
            </a:r>
          </a:p>
          <a:p>
            <a:pPr marL="0" indent="0">
              <a:buNone/>
            </a:pPr>
            <a:endParaRPr lang="en-US" sz="500" dirty="0"/>
          </a:p>
          <a:p>
            <a:r>
              <a:rPr lang="en-US" dirty="0"/>
              <a:t>Examples of parent notifications are: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800" b="1" dirty="0"/>
              <a:t>School-Parent Compact </a:t>
            </a:r>
            <a:r>
              <a:rPr lang="en-US" sz="2800" dirty="0"/>
              <a:t>(These are statements of shared responsibilities).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r>
              <a:rPr lang="en-US" sz="2800" b="1" dirty="0"/>
              <a:t>Parent and Family Engagement Policy </a:t>
            </a:r>
            <a:r>
              <a:rPr lang="en-US" sz="2800" dirty="0"/>
              <a:t>(This is a plan to involve parents).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3200" b="1" dirty="0"/>
              <a:t>**We post all information on our school website**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F3854-A068-4809-BC8A-B10E8138A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191000" cy="4525963"/>
          </a:xfrm>
        </p:spPr>
        <p:txBody>
          <a:bodyPr>
            <a:normAutofit fontScale="62500" lnSpcReduction="20000"/>
          </a:bodyPr>
          <a:lstStyle/>
          <a:p>
            <a:r>
              <a:rPr lang="es-ES" b="1" dirty="0"/>
              <a:t>Notificaciones para los padres </a:t>
            </a:r>
            <a:r>
              <a:rPr lang="es-ES" dirty="0"/>
              <a:t>(comunicaciones que normalmente se les envían por escrito con el fin de informarlos). </a:t>
            </a:r>
          </a:p>
          <a:p>
            <a:r>
              <a:rPr lang="es-ES" dirty="0"/>
              <a:t>Algunos ejemplos de notificaciones son: </a:t>
            </a:r>
          </a:p>
          <a:p>
            <a:pPr marL="0" indent="0">
              <a:buNone/>
            </a:pPr>
            <a:r>
              <a:rPr lang="es-ES" b="1" dirty="0"/>
              <a:t>	- </a:t>
            </a:r>
            <a:r>
              <a:rPr lang="es-ES" dirty="0"/>
              <a:t>El </a:t>
            </a:r>
            <a:r>
              <a:rPr lang="es-ES" b="1" dirty="0"/>
              <a:t>Convenio de la escuela y los padres</a:t>
            </a:r>
            <a:r>
              <a:rPr lang="es-ES" dirty="0"/>
              <a:t> (declaración de las responsabilidades compartidas)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	- </a:t>
            </a:r>
            <a:r>
              <a:rPr lang="es-ES" dirty="0"/>
              <a:t>La </a:t>
            </a:r>
            <a:r>
              <a:rPr lang="es-ES" b="1" dirty="0"/>
              <a:t>Normativa escolar para la participación de los padres y las familias </a:t>
            </a:r>
            <a:r>
              <a:rPr lang="es-ES" dirty="0"/>
              <a:t>(el plan para promover su participación) </a:t>
            </a:r>
          </a:p>
          <a:p>
            <a:pPr marL="0" indent="0">
              <a:buNone/>
            </a:pPr>
            <a:endParaRPr lang="en-US" dirty="0"/>
          </a:p>
          <a:p>
            <a:r>
              <a:rPr lang="es-ES" sz="3200" b="1" i="0" dirty="0">
                <a:solidFill>
                  <a:srgbClr val="2A363F"/>
                </a:solidFill>
                <a:effectLst/>
              </a:rPr>
              <a:t>**Publicamos toda la información en el sitio web de nuestra escuela**</a:t>
            </a:r>
            <a:endParaRPr lang="en-US" sz="32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FE05B-1F8A-4A19-B09C-07D0D13A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17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6101B-FDE5-432D-B50C-014671795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07" y="-1261"/>
            <a:ext cx="4734839" cy="1281113"/>
          </a:xfrm>
        </p:spPr>
        <p:txBody>
          <a:bodyPr>
            <a:normAutofit fontScale="90000"/>
          </a:bodyPr>
          <a:lstStyle/>
          <a:p>
            <a:r>
              <a:rPr lang="en-US" dirty="0"/>
              <a:t>Parent Involvement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813F5-0A11-4F41-8A1F-DBFEDFC33C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Title I Parent Meetings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These are regular face-to-face </a:t>
            </a: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virtual meetings to provide trainings to parents as well as collaborate with them about the progress of their child. We will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conduct at least 4 meetings each year.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Each child’s education meeting will be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conducted twice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; once in the morning and once in the evening and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on different days.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total of 8 meetings will be conducted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to accommodate parents.</a:t>
            </a:r>
          </a:p>
          <a:p>
            <a:endParaRPr lang="en-US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Parent and Family Engagement Surveys </a:t>
            </a:r>
            <a:r>
              <a:rPr lang="en-US" dirty="0"/>
              <a:t>–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External Funding Department will provide a parent survey at the end of the school year to evaluate the campus’ Title I, Part A Parent and Family Engagement Program. 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7287A-89F9-4291-9B60-CF7150B68E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endParaRPr lang="es-ES" b="1" dirty="0"/>
          </a:p>
          <a:p>
            <a:r>
              <a:rPr lang="es-ES" b="1" dirty="0"/>
              <a:t>Reuniones de padres de Título I</a:t>
            </a:r>
            <a:r>
              <a:rPr lang="es-ES" dirty="0"/>
              <a:t>: Estas son reuniones presenciales o virtuales regulares para brindar capacitación a los padres y colaborar con ellos sobre el progreso de su hijo. Realizaremos al menos 4 reuniones cada año. La reunión de educación de cada niño se llevará a cabo dos veces; una vez por la mañana y una vez por la noche y en diferentes días. Se llevarán a cabo un total de 8 reuniones para acomodar a los padres.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b="1" dirty="0"/>
              <a:t>Encuestas de participación de los padres y la familia</a:t>
            </a:r>
            <a:r>
              <a:rPr lang="es-ES" dirty="0"/>
              <a:t>: el Departamento de Financiamiento Externo proporcionará una encuesta para los padres al final del año escolar para evaluar el Programa de Participación de los Padres y la Familia del Título I, Parte A del campus.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1C65E3-0DA1-4F04-99B4-DD345ECE9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D332CE-AD2D-4422-9584-299BF393991D}"/>
              </a:ext>
            </a:extLst>
          </p:cNvPr>
          <p:cNvSpPr txBox="1"/>
          <p:nvPr/>
        </p:nvSpPr>
        <p:spPr>
          <a:xfrm>
            <a:off x="4835045" y="193531"/>
            <a:ext cx="4208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Requisitos</a:t>
            </a:r>
            <a:r>
              <a:rPr lang="en-US" sz="2400" dirty="0"/>
              <a:t> para la </a:t>
            </a:r>
            <a:r>
              <a:rPr lang="en-US" sz="2400" dirty="0" err="1"/>
              <a:t>Participacion</a:t>
            </a:r>
            <a:r>
              <a:rPr lang="en-US" sz="2400" dirty="0"/>
              <a:t> de los Padres</a:t>
            </a:r>
          </a:p>
        </p:txBody>
      </p:sp>
    </p:spTree>
    <p:extLst>
      <p:ext uri="{BB962C8B-B14F-4D97-AF65-F5344CB8AC3E}">
        <p14:creationId xmlns:p14="http://schemas.microsoft.com/office/powerpoint/2010/main" val="296001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EDC34-DC74-499A-A32D-11F864AFE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Important Opportunities  /   </a:t>
            </a:r>
            <a:r>
              <a:rPr lang="en-US" sz="4000" dirty="0" err="1"/>
              <a:t>Oportunidades</a:t>
            </a:r>
            <a:r>
              <a:rPr lang="en-US" sz="4000" dirty="0"/>
              <a:t> </a:t>
            </a:r>
            <a:r>
              <a:rPr lang="en-US" sz="4000" dirty="0" err="1"/>
              <a:t>importantes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AB4B2-964B-4048-9300-390D7DA58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5899" y="1346200"/>
            <a:ext cx="4086593" cy="48641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Join the Title 1 Parent Committee</a:t>
            </a:r>
          </a:p>
          <a:p>
            <a:pPr algn="ctr"/>
            <a:r>
              <a:rPr lang="en-US" dirty="0"/>
              <a:t>Give input &amp; feedback into the Campus PF Engagement Policy</a:t>
            </a:r>
          </a:p>
          <a:p>
            <a:pPr algn="ctr"/>
            <a:r>
              <a:rPr lang="en-US" dirty="0"/>
              <a:t>Give input to the School Compact</a:t>
            </a:r>
          </a:p>
          <a:p>
            <a:pPr algn="ctr"/>
            <a:r>
              <a:rPr lang="en-US" dirty="0"/>
              <a:t>Attend future Title 1 PFE meetings</a:t>
            </a:r>
          </a:p>
          <a:p>
            <a:pPr algn="ctr"/>
            <a:r>
              <a:rPr lang="en-US" dirty="0"/>
              <a:t>Always check all forms of school communication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76A97-583F-443C-9FA9-CEFA896B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B8F35C-5815-E867-F346-0FB3C86B2CA1}"/>
              </a:ext>
            </a:extLst>
          </p:cNvPr>
          <p:cNvSpPr txBox="1"/>
          <p:nvPr/>
        </p:nvSpPr>
        <p:spPr>
          <a:xfrm>
            <a:off x="4919133" y="1417638"/>
            <a:ext cx="360104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dirty="0"/>
              <a:t>Únase al Comité de Padres del Título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dirty="0"/>
              <a:t>Dar aportes y comentarios sobre la Política de Participación de Campus PF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dirty="0"/>
              <a:t>Dar su opinión al Pacto Escolar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dirty="0"/>
              <a:t>Asistir a futuras reuniones de PFE del Título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200" i="0" dirty="0">
                <a:solidFill>
                  <a:srgbClr val="2A363F"/>
                </a:solidFill>
                <a:effectLst/>
              </a:rPr>
              <a:t>Siempre verifique todas las formas de comunicación escolar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3187664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E22D8-9D91-4144-8931-E8D8A0A4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2" y="576136"/>
            <a:ext cx="6172200" cy="642938"/>
          </a:xfrm>
        </p:spPr>
        <p:txBody>
          <a:bodyPr anchor="ctr">
            <a:normAutofit/>
          </a:bodyPr>
          <a:lstStyle/>
          <a:p>
            <a:r>
              <a:rPr lang="en-US" sz="3075" dirty="0">
                <a:latin typeface="Rockwell" panose="02060603020205020403" pitchFamily="18" charset="0"/>
              </a:rPr>
              <a:t>Student Residency Questionnaire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A25F2-14C4-4177-9021-DC080FD8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5075635"/>
            <a:ext cx="1600200" cy="205383"/>
          </a:xfrm>
        </p:spPr>
        <p:txBody>
          <a:bodyPr anchor="ctr"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450"/>
              </a:spcAft>
            </a:pPr>
            <a:fld id="{FD52C1F8-3BA5-F24E-8618-E52498D87186}" type="slidenum">
              <a:rPr lang="en-US" smtClean="0"/>
              <a:pPr>
                <a:lnSpc>
                  <a:spcPct val="90000"/>
                </a:lnSpc>
                <a:spcAft>
                  <a:spcPts val="450"/>
                </a:spcAft>
              </a:pPr>
              <a:t>9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2148625-A640-46EE-B404-DD2F6D64F767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505471"/>
              </p:ext>
            </p:extLst>
          </p:nvPr>
        </p:nvGraphicFramePr>
        <p:xfrm>
          <a:off x="4572002" y="1576983"/>
          <a:ext cx="3086099" cy="4609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3886052" imgH="5029200" progId="AcroExch.Document.DC">
                  <p:embed/>
                </p:oleObj>
              </mc:Choice>
              <mc:Fallback>
                <p:oleObj name="Acrobat Document" r:id="rId3" imgW="3886052" imgH="5029200" progId="AcroExch.Document.DC">
                  <p:embed/>
                  <p:pic>
                    <p:nvPicPr>
                      <p:cNvPr id="10" name="Content Placeholder 9">
                        <a:extLst>
                          <a:ext uri="{FF2B5EF4-FFF2-40B4-BE49-F238E27FC236}">
                            <a16:creationId xmlns:a16="http://schemas.microsoft.com/office/drawing/2014/main" id="{92148625-A640-46EE-B404-DD2F6D64F7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2" y="1576983"/>
                        <a:ext cx="3086099" cy="46091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6F45538-7367-0520-4F32-92C057DE8D31}"/>
              </a:ext>
            </a:extLst>
          </p:cNvPr>
          <p:cNvSpPr txBox="1"/>
          <p:nvPr/>
        </p:nvSpPr>
        <p:spPr>
          <a:xfrm>
            <a:off x="1844704" y="1675939"/>
            <a:ext cx="2426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Parents must fill out this Student Residency </a:t>
            </a:r>
            <a:r>
              <a:rPr lang="en-US" dirty="0" err="1"/>
              <a:t>Questionaire</a:t>
            </a:r>
            <a:r>
              <a:rPr lang="en-US" dirty="0"/>
              <a:t> and return to the front office. </a:t>
            </a:r>
          </a:p>
        </p:txBody>
      </p:sp>
    </p:spTree>
    <p:extLst>
      <p:ext uri="{BB962C8B-B14F-4D97-AF65-F5344CB8AC3E}">
        <p14:creationId xmlns:p14="http://schemas.microsoft.com/office/powerpoint/2010/main" val="42841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14 HISD Color Theme">
      <a:dk1>
        <a:sysClr val="windowText" lastClr="000000"/>
      </a:dk1>
      <a:lt1>
        <a:sysClr val="window" lastClr="FFFFFF"/>
      </a:lt1>
      <a:dk2>
        <a:srgbClr val="67A2B9"/>
      </a:dk2>
      <a:lt2>
        <a:srgbClr val="F1F5F6"/>
      </a:lt2>
      <a:accent1>
        <a:srgbClr val="DCA900"/>
      </a:accent1>
      <a:accent2>
        <a:srgbClr val="B5CFDB"/>
      </a:accent2>
      <a:accent3>
        <a:srgbClr val="88B5C6"/>
      </a:accent3>
      <a:accent4>
        <a:srgbClr val="949494"/>
      </a:accent4>
      <a:accent5>
        <a:srgbClr val="58595B"/>
      </a:accent5>
      <a:accent6>
        <a:srgbClr val="EAF0F3"/>
      </a:accent6>
      <a:hlink>
        <a:srgbClr val="58595B"/>
      </a:hlink>
      <a:folHlink>
        <a:srgbClr val="D2D2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ob Alike Day 2014 Title I Training Aug. 14th" id="{1185784E-14CD-4D68-846F-8C491043969E}" vid="{F89E3BD8-9831-43A8-960E-5955EB8ACF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EC827D3AF0F43B0554EC4EC4EEEBB" ma:contentTypeVersion="12" ma:contentTypeDescription="Create a new document." ma:contentTypeScope="" ma:versionID="d6fdf7eb857ff24eae807adbdd2f2f78">
  <xsd:schema xmlns:xsd="http://www.w3.org/2001/XMLSchema" xmlns:xs="http://www.w3.org/2001/XMLSchema" xmlns:p="http://schemas.microsoft.com/office/2006/metadata/properties" xmlns:ns3="3ac88a9b-58b7-41bb-8e5d-c2884ef26012" xmlns:ns4="2828d112-2702-449d-b60d-e09e2e635b36" targetNamespace="http://schemas.microsoft.com/office/2006/metadata/properties" ma:root="true" ma:fieldsID="612e9e57853379e7a55f8751dcd4e37a" ns3:_="" ns4:_="">
    <xsd:import namespace="3ac88a9b-58b7-41bb-8e5d-c2884ef26012"/>
    <xsd:import namespace="2828d112-2702-449d-b60d-e09e2e635b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c88a9b-58b7-41bb-8e5d-c2884ef260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28d112-2702-449d-b60d-e09e2e635b3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4943FB-BCAF-4D48-84FA-402267C94E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E1C5C9-CDFC-4FDE-9FCA-1946B5F68C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c88a9b-58b7-41bb-8e5d-c2884ef26012"/>
    <ds:schemaRef ds:uri="2828d112-2702-449d-b60d-e09e2e635b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5014D1-96FB-498E-A438-E3127BD4930B}">
  <ds:schemaRefs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2828d112-2702-449d-b60d-e09e2e635b36"/>
    <ds:schemaRef ds:uri="3ac88a9b-58b7-41bb-8e5d-c2884ef2601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22108</TotalTime>
  <Words>1127</Words>
  <Application>Microsoft Office PowerPoint</Application>
  <PresentationFormat>On-screen Show (4:3)</PresentationFormat>
  <Paragraphs>112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Rockwell</vt:lpstr>
      <vt:lpstr>ui-sans-serif</vt:lpstr>
      <vt:lpstr>Office Theme</vt:lpstr>
      <vt:lpstr>Acrobat Document</vt:lpstr>
      <vt:lpstr>Title I, Part A Program-Definition</vt:lpstr>
      <vt:lpstr>Title I Annual Meeting/Reunión anual de Título I </vt:lpstr>
      <vt:lpstr>How Schools Qualify / Qué requisitos deben cumplir las escuelas para recibir asistencia del programa</vt:lpstr>
      <vt:lpstr>School</vt:lpstr>
      <vt:lpstr>School</vt:lpstr>
      <vt:lpstr>Parental Involvement             Requisitos para la      Requirements                       participación de los padres  </vt:lpstr>
      <vt:lpstr>Parent Involvement Requirements</vt:lpstr>
      <vt:lpstr>Important Opportunities  /   Oportunidades importantes</vt:lpstr>
      <vt:lpstr>Student Residency Questionnaire</vt:lpstr>
      <vt:lpstr>Questions?     /      ¿Tiene 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I, Part A Program</dc:title>
  <dc:creator>Green, Tiffany A</dc:creator>
  <cp:lastModifiedBy>Blueford, Alondria L</cp:lastModifiedBy>
  <cp:revision>307</cp:revision>
  <cp:lastPrinted>2022-08-08T15:08:02Z</cp:lastPrinted>
  <dcterms:created xsi:type="dcterms:W3CDTF">2020-08-27T22:53:13Z</dcterms:created>
  <dcterms:modified xsi:type="dcterms:W3CDTF">2023-10-02T21:27:31Z</dcterms:modified>
</cp:coreProperties>
</file>